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4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3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11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29.png" ContentType="image/png"/>
  <Override PartName="/ppt/media/image18.png" ContentType="image/png"/>
  <Override PartName="/ppt/media/image7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6.png" ContentType="image/png"/>
  <Override PartName="/ppt/media/image4.jpeg" ContentType="image/jpeg"/>
  <Override PartName="/ppt/media/image17.png" ContentType="image/png"/>
  <Override PartName="/ppt/media/image14.png" ContentType="image/png"/>
  <Override PartName="/ppt/media/image3.png" ContentType="image/png"/>
  <Override PartName="/ppt/media/image2.png" ContentType="image/png"/>
  <Override PartName="/ppt/media/image10.png" ContentType="image/png"/>
  <Override PartName="/ppt/media/image1.jpeg" ContentType="image/jpe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53040" y="4002120"/>
            <a:ext cx="5551560" cy="4310280"/>
          </a:xfrm>
          <a:prstGeom prst="rect">
            <a:avLst/>
          </a:prstGeom>
        </p:spPr>
        <p:txBody>
          <a:bodyPr lIns="0" rIns="0" tIns="0" bIns="0"/>
          <a:p>
            <a:r>
              <a:rPr lang="en-US" sz="252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6120" cy="4568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3881520" y="0"/>
            <a:ext cx="2976120" cy="4568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6120" cy="4568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3881520" y="8686800"/>
            <a:ext cx="2976120" cy="4568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DF223AA-5AFD-48E0-8ED7-3B94918C9C3F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Session: Ghi số thứ tự session trong môn học</a:t>
            </a:r>
            <a:endParaRPr/>
          </a:p>
          <a:p>
            <a:r>
              <a:rPr lang="en-US" sz="2000">
                <a:latin typeface="Arial"/>
              </a:rPr>
              <a:t>Session Name: ghi tên của session sẽ dạy</a:t>
            </a:r>
            <a:endParaRPr/>
          </a:p>
        </p:txBody>
      </p:sp>
      <p:sp>
        <p:nvSpPr>
          <p:cNvPr id="24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5818513-D26C-4903-88A6-A0B398FC687D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Session: Ghi số thứ tự session trong môn học</a:t>
            </a:r>
            <a:endParaRPr/>
          </a:p>
          <a:p>
            <a:r>
              <a:rPr lang="en-US" sz="2000">
                <a:latin typeface="Arial"/>
              </a:rPr>
              <a:t>Session Name: ghi tên của session sẽ dạy</a:t>
            </a:r>
            <a:endParaRPr/>
          </a:p>
        </p:txBody>
      </p:sp>
      <p:sp>
        <p:nvSpPr>
          <p:cNvPr id="256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0938D65-40E7-4DE0-8D8D-674E00794BDC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18FF5AB-CE94-4541-A9FF-7D2A2113ABD1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Mô tả nội dung mà học viên phải đạt được khi kết thúc môn học này</a:t>
            </a:r>
            <a:endParaRPr/>
          </a:p>
        </p:txBody>
      </p:sp>
      <p:sp>
        <p:nvSpPr>
          <p:cNvPr id="246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E3558F3-4327-46F4-9531-301FCC56F163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Session: Ghi số thứ tự session trong môn học</a:t>
            </a:r>
            <a:endParaRPr/>
          </a:p>
          <a:p>
            <a:r>
              <a:rPr lang="en-US" sz="2000">
                <a:latin typeface="Arial"/>
              </a:rPr>
              <a:t>Session Name: ghi tên của session sẽ dạy</a:t>
            </a:r>
            <a:endParaRPr/>
          </a:p>
        </p:txBody>
      </p:sp>
      <p:sp>
        <p:nvSpPr>
          <p:cNvPr id="260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8257394-3C46-4C86-8A68-97AFB241EFCC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Session: Ghi số thứ tự session trong môn học</a:t>
            </a:r>
            <a:endParaRPr/>
          </a:p>
          <a:p>
            <a:r>
              <a:rPr lang="en-US" sz="2000">
                <a:latin typeface="Arial"/>
              </a:rPr>
              <a:t>Session Name: ghi tên của session sẽ dạy</a:t>
            </a:r>
            <a:endParaRPr/>
          </a:p>
        </p:txBody>
      </p:sp>
      <p:sp>
        <p:nvSpPr>
          <p:cNvPr id="26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1DB9555-63B1-4968-AA58-B871A8918AD7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Session: Ghi số thứ tự session trong môn học</a:t>
            </a:r>
            <a:endParaRPr/>
          </a:p>
          <a:p>
            <a:r>
              <a:rPr lang="en-US" sz="2000">
                <a:latin typeface="Arial"/>
              </a:rPr>
              <a:t>Session Name: ghi tên của session sẽ dạy</a:t>
            </a:r>
            <a:endParaRPr/>
          </a:p>
        </p:txBody>
      </p:sp>
      <p:sp>
        <p:nvSpPr>
          <p:cNvPr id="248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1D28A33-7DB4-437A-9D89-35D10E2F783B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Tóm tắt lại nội dung đã học</a:t>
            </a:r>
            <a:endParaRPr/>
          </a:p>
        </p:txBody>
      </p:sp>
      <p:sp>
        <p:nvSpPr>
          <p:cNvPr id="26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5364721-8C2C-4D2A-816F-31E3A0418F74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0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70785A5-C3F8-4E50-9F0A-6B5711ADB76B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Trả lời câu hỏi WHY?</a:t>
            </a:r>
            <a:endParaRPr/>
          </a:p>
        </p:txBody>
      </p:sp>
      <p:sp>
        <p:nvSpPr>
          <p:cNvPr id="266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38054BB-10D5-4C64-9AE1-5A0055D05ED3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C55398C-0E1C-4FCE-8394-F6D1E5881D4A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E82F3A0-6A8A-4A8F-82FB-E0DC486293FF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54560"/>
            <a:ext cx="822960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61000"/>
            <a:ext cx="8229600" cy="3634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54560"/>
            <a:ext cx="822960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654560"/>
            <a:ext cx="822960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61000"/>
            <a:ext cx="8229600" cy="3634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654560"/>
            <a:ext cx="822960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61000"/>
            <a:ext cx="8229600" cy="3634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5456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61000"/>
            <a:ext cx="8229600" cy="3634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7321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5456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732120"/>
            <a:ext cx="82296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64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409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54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18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81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Seventh Outline Level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57200" y="6247440"/>
            <a:ext cx="2130120" cy="4730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3126960" y="6247440"/>
            <a:ext cx="2898360" cy="4730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6555960" y="6247440"/>
            <a:ext cx="2130120" cy="473040"/>
          </a:xfrm>
          <a:prstGeom prst="rect">
            <a:avLst/>
          </a:prstGeom>
        </p:spPr>
        <p:txBody>
          <a:bodyPr lIns="0" rIns="0" tIns="0" bIns="0"/>
          <a:p>
            <a:pPr algn="r"/>
            <a:fld id="{D9E76ED3-CF80-48DD-A012-28D38B0282B2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60"/>
            <a:ext cx="9142920" cy="6861960"/>
          </a:xfrm>
          <a:prstGeom prst="rect">
            <a:avLst/>
          </a:prstGeom>
          <a:ln>
            <a:noFill/>
          </a:ln>
        </p:spPr>
      </p:pic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61000"/>
            <a:ext cx="8229600" cy="78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53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54560"/>
            <a:ext cx="822960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509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06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3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19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19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19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190">
                <a:latin typeface="Arial"/>
              </a:rPr>
              <a:t>Seventh Outline Level</a:t>
            </a:r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dt"/>
          </p:nvPr>
        </p:nvSpPr>
        <p:spPr>
          <a:xfrm>
            <a:off x="457200" y="6247080"/>
            <a:ext cx="2130120" cy="4730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15" name="PlaceHolder 4"/>
          <p:cNvSpPr>
            <a:spLocks noGrp="1"/>
          </p:cNvSpPr>
          <p:nvPr>
            <p:ph type="ftr"/>
          </p:nvPr>
        </p:nvSpPr>
        <p:spPr>
          <a:xfrm>
            <a:off x="3126600" y="6247080"/>
            <a:ext cx="2898360" cy="4730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16" name="PlaceHolder 5"/>
          <p:cNvSpPr>
            <a:spLocks noGrp="1"/>
          </p:cNvSpPr>
          <p:nvPr>
            <p:ph type="sldNum"/>
          </p:nvPr>
        </p:nvSpPr>
        <p:spPr>
          <a:xfrm>
            <a:off x="6555600" y="6247080"/>
            <a:ext cx="2130120" cy="473040"/>
          </a:xfrm>
          <a:prstGeom prst="rect">
            <a:avLst/>
          </a:prstGeom>
        </p:spPr>
        <p:txBody>
          <a:bodyPr lIns="0" rIns="0" tIns="0" bIns="0"/>
          <a:p>
            <a:pPr algn="r"/>
            <a:fld id="{DA700618-0261-4B6F-9DBF-6288AA664301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57200" y="114300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Arial"/>
              </a:rPr>
              <a:t>Chapter 1</a:t>
            </a:r>
            <a:endParaRPr/>
          </a:p>
        </p:txBody>
      </p:sp>
      <p:sp>
        <p:nvSpPr>
          <p:cNvPr id="157" name="CustomShape 2"/>
          <p:cNvSpPr/>
          <p:nvPr/>
        </p:nvSpPr>
        <p:spPr>
          <a:xfrm>
            <a:off x="990720" y="3048120"/>
            <a:ext cx="73144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Introduction to web development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6680" y="2180880"/>
            <a:ext cx="6961320" cy="231408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457200" y="304920"/>
            <a:ext cx="838116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Static web pages are processed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144792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200">
                <a:solidFill>
                  <a:srgbClr val="000000"/>
                </a:solidFill>
                <a:latin typeface="Arial"/>
              </a:rPr>
              <a:t>A dynamic web page is a web page that’s generated by a server – side program or script.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200">
                <a:solidFill>
                  <a:srgbClr val="000000"/>
                </a:solidFill>
                <a:latin typeface="Arial"/>
              </a:rPr>
              <a:t>A dynamic web page at amazon.com</a:t>
            </a:r>
            <a:endParaRPr/>
          </a:p>
        </p:txBody>
      </p:sp>
      <p:pic>
        <p:nvPicPr>
          <p:cNvPr id="177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57400" y="3200400"/>
            <a:ext cx="4753080" cy="308952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457200" y="304920"/>
            <a:ext cx="86860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Dynamic web pages are processed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8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6680" y="2438280"/>
            <a:ext cx="7314840" cy="281880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457200" y="30492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Web server processes a dynamic web page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990720" y="3048120"/>
            <a:ext cx="73144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An introduction to HTML and CSS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An Introduction to HTML</a:t>
            </a:r>
            <a:endParaRPr/>
          </a:p>
        </p:txBody>
      </p:sp>
      <p:sp>
        <p:nvSpPr>
          <p:cNvPr id="18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HTML (Hypertext Markup Language) is used to define the structure and content of a web page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8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2743200"/>
            <a:ext cx="7771680" cy="372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1447920"/>
            <a:ext cx="6323760" cy="490068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A web page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  <a:buFont typeface="StarSymbol"/>
              <a:buChar char="-"/>
            </a:pPr>
            <a:r>
              <a:rPr lang="en-US" sz="2800">
                <a:solidFill>
                  <a:srgbClr val="000000"/>
                </a:solidFill>
                <a:latin typeface="Arial"/>
              </a:rPr>
              <a:t>Cascading Style Sheets (CSS) are used to control how web pages are displayed by specifying the fonts, colors, borders, spacing, and layout of the pages.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800">
                <a:solidFill>
                  <a:srgbClr val="000000"/>
                </a:solidFill>
                <a:latin typeface="Arial"/>
              </a:rPr>
              <a:t>The element in the head section of the HTML file that links it to the CSS file: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Arial"/>
              </a:rPr>
              <a:t>	</a:t>
            </a:r>
            <a:r>
              <a:rPr i="1" lang="en-US" sz="2800">
                <a:solidFill>
                  <a:srgbClr val="000000"/>
                </a:solidFill>
                <a:latin typeface="Microsoft Sans Serif"/>
              </a:rPr>
              <a:t>&lt;link rel=“stylesheet” href=“book.css”&gt;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9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An Introduction to CSS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1523880"/>
            <a:ext cx="5333400" cy="492516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CSS Sample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676520"/>
            <a:ext cx="6831000" cy="4190400"/>
          </a:xfrm>
          <a:prstGeom prst="rect">
            <a:avLst/>
          </a:prstGeom>
          <a:ln>
            <a:noFill/>
          </a:ln>
        </p:spPr>
      </p:pic>
      <p:sp>
        <p:nvSpPr>
          <p:cNvPr id="19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Web page using CSS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4920" y="1676520"/>
            <a:ext cx="8602560" cy="419040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A short history of the HTML and CSS standards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Objectives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</a:rPr>
              <a:t>How web application work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</a:rPr>
              <a:t>An introduction to HTML and CSS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Tools for web development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</a:rPr>
              <a:t>How to view deployed web pages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</a:rPr>
              <a:t>Five critical web development issues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990720" y="3048120"/>
            <a:ext cx="73144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Tools for web development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Text editors for HTML and CSS</a:t>
            </a:r>
            <a:endParaRPr/>
          </a:p>
        </p:txBody>
      </p:sp>
      <p:sp>
        <p:nvSpPr>
          <p:cNvPr id="19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A text editor lets you enter and edit the HTML and CSS files for a web application.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Sublime 3 with open HTML and CSS files</a:t>
            </a:r>
            <a:endParaRPr/>
          </a:p>
        </p:txBody>
      </p:sp>
      <p:pic>
        <p:nvPicPr>
          <p:cNvPr id="19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72560" y="2895480"/>
            <a:ext cx="5261040" cy="366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  <a:buFont typeface="Wingdings" charset="2"/>
              <a:buChar char=""/>
            </a:pPr>
            <a:r>
              <a:rPr lang="en-US" sz="2500">
                <a:solidFill>
                  <a:srgbClr val="000000"/>
                </a:solidFill>
                <a:latin typeface="Arial"/>
              </a:rPr>
              <a:t>An Integrated Development Environment (IDE) goes beyond text editing to provide other features for the development of web site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"/>
            </a:pPr>
            <a:r>
              <a:rPr lang="en-US" sz="2500">
                <a:solidFill>
                  <a:srgbClr val="000000"/>
                </a:solidFill>
                <a:latin typeface="Arial"/>
              </a:rPr>
              <a:t>Adobe Dreamweaver</a:t>
            </a:r>
            <a:endParaRPr/>
          </a:p>
        </p:txBody>
      </p:sp>
      <p:sp>
        <p:nvSpPr>
          <p:cNvPr id="201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IDEs for web development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95280" y="1676520"/>
            <a:ext cx="5979960" cy="441900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Arial"/>
              </a:rPr>
              <a:t>IDEs for web development (Cont..)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0720" y="1676520"/>
            <a:ext cx="6705000" cy="403344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Arial"/>
              </a:rPr>
              <a:t>IDEs for web development (Cont..)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To deploy a web site on the Internet, you need to transfer the folders and files for the web site from your computer or network to a web server on the Internet. To do that, You use an FTP program that uses File Transfer Protocol.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FileZilla as it is used to upload files to the web server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07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FTP programs for uploading files to the web server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0720" y="1371600"/>
            <a:ext cx="6701400" cy="479988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Filezilla program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752480"/>
            <a:ext cx="7913880" cy="228528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Some popular FTP programs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990720" y="3048120"/>
            <a:ext cx="73144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How to view deployed web page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View a web page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The components of a HTTP URL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500">
                <a:solidFill>
                  <a:srgbClr val="000000"/>
                </a:solidFill>
                <a:latin typeface="Arial"/>
              </a:rPr>
              <a:t>- The web page at </a:t>
            </a:r>
            <a:endParaRPr/>
          </a:p>
        </p:txBody>
      </p:sp>
      <p:pic>
        <p:nvPicPr>
          <p:cNvPr id="21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14080" y="2231280"/>
            <a:ext cx="5714280" cy="722880"/>
          </a:xfrm>
          <a:prstGeom prst="rect">
            <a:avLst/>
          </a:prstGeom>
          <a:ln>
            <a:noFill/>
          </a:ln>
        </p:spPr>
      </p:pic>
      <p:pic>
        <p:nvPicPr>
          <p:cNvPr id="216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99000" y="3438000"/>
            <a:ext cx="5229360" cy="29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990720" y="3048120"/>
            <a:ext cx="73144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Impact"/>
              </a:rPr>
              <a:t>How web application work?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57200" y="1600200"/>
            <a:ext cx="86860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When you view the source code for a web page in a web browser, the HTML code is open in a separate window.</a:t>
            </a:r>
            <a:endParaRPr/>
          </a:p>
        </p:txBody>
      </p:sp>
      <p:pic>
        <p:nvPicPr>
          <p:cNvPr id="21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95280" y="2438280"/>
            <a:ext cx="7097400" cy="396180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28600" y="274680"/>
            <a:ext cx="86860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view the source code for a web page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57200" y="274680"/>
            <a:ext cx="84574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Five critical web development issues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b="1" lang="en-US" sz="2500">
                <a:solidFill>
                  <a:srgbClr val="000000"/>
                </a:solidFill>
                <a:latin typeface="Arial"/>
              </a:rPr>
              <a:t>User and Usability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l"/>
            </a:pPr>
            <a:r>
              <a:rPr lang="en-US" sz="2400">
                <a:solidFill>
                  <a:srgbClr val="000000"/>
                </a:solidFill>
                <a:latin typeface="Arial"/>
              </a:rPr>
              <a:t>Usability refers to how easy it is to use a web site, and usability is a critical requirement for an effective web site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l"/>
            </a:pPr>
            <a:r>
              <a:rPr lang="en-US" sz="2400">
                <a:solidFill>
                  <a:srgbClr val="000000"/>
                </a:solidFill>
                <a:latin typeface="Arial"/>
              </a:rPr>
              <a:t>What website users want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l"/>
            </a:pPr>
            <a:r>
              <a:rPr lang="en-US" sz="2400">
                <a:solidFill>
                  <a:srgbClr val="000000"/>
                </a:solidFill>
                <a:latin typeface="Arial"/>
              </a:rPr>
              <a:t>How web site users use a web page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Tahoma"/>
              </a:rPr>
              <a:t>A web site that is easy to use</a:t>
            </a:r>
            <a:endParaRPr/>
          </a:p>
        </p:txBody>
      </p:sp>
      <p:pic>
        <p:nvPicPr>
          <p:cNvPr id="223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7920" y="1752480"/>
            <a:ext cx="6019200" cy="475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274680"/>
            <a:ext cx="84574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Five critical web development issues</a:t>
            </a:r>
            <a:endParaRPr/>
          </a:p>
        </p:txBody>
      </p:sp>
      <p:sp>
        <p:nvSpPr>
          <p:cNvPr id="22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500">
                <a:solidFill>
                  <a:srgbClr val="000000"/>
                </a:solidFill>
                <a:latin typeface="Arial"/>
              </a:rPr>
              <a:t>2. Cross-browser compatibility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As a web developer you want your web pages to work on as many different web browser as possible. This is referred to as cross-browser compatibility.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The current browser and their HTML5 ratings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3809880"/>
            <a:ext cx="5028480" cy="195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500">
                <a:solidFill>
                  <a:srgbClr val="000000"/>
                </a:solidFill>
                <a:latin typeface="Arial"/>
              </a:rPr>
              <a:t>3. User accessibility</a:t>
            </a:r>
            <a:endParaRPr/>
          </a:p>
          <a:p>
            <a:pPr>
              <a:lnSpc>
                <a:spcPct val="100000"/>
              </a:lnSpc>
            </a:pPr>
            <a:r>
              <a:rPr lang="en-US" sz="2500">
                <a:solidFill>
                  <a:srgbClr val="000000"/>
                </a:solidFill>
                <a:latin typeface="Arial"/>
              </a:rPr>
              <a:t>-  Accessibility refers to the qualities that make a web site accessible to user, especially disabled users.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The Articles tab of the WebAIM site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76520" y="3429000"/>
            <a:ext cx="4971960" cy="285732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Five critical web development issues (cont.)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500">
                <a:solidFill>
                  <a:srgbClr val="000000"/>
                </a:solidFill>
                <a:latin typeface="Arial"/>
              </a:rPr>
              <a:t>4. Search engine optimization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Search engine optimization (SEO) refers to the goal of optimizing your web site so its page will rank high in the search engines that are to access them.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The most popular search engines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-"/>
            </a:pPr>
            <a:r>
              <a:rPr lang="en-US" sz="2100">
                <a:solidFill>
                  <a:srgbClr val="000000"/>
                </a:solidFill>
                <a:latin typeface="Arial"/>
              </a:rPr>
              <a:t>Google, Yahoo, Bing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500">
                <a:solidFill>
                  <a:srgbClr val="000000"/>
                </a:solidFill>
                <a:latin typeface="Arial"/>
              </a:rPr>
              <a:t>The Google search results for “HTML5 documentation”</a:t>
            </a:r>
            <a:endParaRPr/>
          </a:p>
        </p:txBody>
      </p:sp>
      <p:sp>
        <p:nvSpPr>
          <p:cNvPr id="231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Five critical web development issues (cont.)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752480"/>
            <a:ext cx="6685920" cy="426636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Five critical web development issues (cont.)</a:t>
            </a:r>
            <a:endParaRPr/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500">
                <a:solidFill>
                  <a:srgbClr val="000000"/>
                </a:solidFill>
                <a:latin typeface="Arial"/>
              </a:rPr>
              <a:t>5. Responsive Web Design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-"/>
            </a:pPr>
            <a:r>
              <a:rPr i="1" lang="en-US" sz="2800">
                <a:solidFill>
                  <a:srgbClr val="000000"/>
                </a:solidFill>
                <a:latin typeface="Arial"/>
              </a:rPr>
              <a:t>Responsive Web Design</a:t>
            </a:r>
            <a:r>
              <a:rPr lang="en-US" sz="2800">
                <a:solidFill>
                  <a:srgbClr val="000000"/>
                </a:solidFill>
                <a:latin typeface="Arial"/>
              </a:rPr>
              <a:t>  refers to websites that are designed to adapt gracefully to the screen size.</a:t>
            </a:r>
            <a:endParaRPr/>
          </a:p>
          <a:p>
            <a:pPr algn="just">
              <a:lnSpc>
                <a:spcPct val="100000"/>
              </a:lnSpc>
              <a:buFont typeface="StarSymbol"/>
              <a:buChar char="-"/>
            </a:pPr>
            <a:r>
              <a:rPr lang="en-US" sz="2800">
                <a:solidFill>
                  <a:srgbClr val="000000"/>
                </a:solidFill>
                <a:latin typeface="Arial"/>
              </a:rPr>
              <a:t>Media queries, scalable images and flexible layouts are the backbone of Responsive Web Design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Five critical web development issues (cont.)</a:t>
            </a:r>
            <a:endParaRPr/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Responsive Design</a:t>
            </a:r>
            <a:endParaRPr/>
          </a:p>
        </p:txBody>
      </p:sp>
      <p:sp>
        <p:nvSpPr>
          <p:cNvPr id="23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8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4920" y="1384560"/>
            <a:ext cx="8568360" cy="493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Summary</a:t>
            </a:r>
            <a:endParaRPr/>
          </a:p>
        </p:txBody>
      </p:sp>
      <p:sp>
        <p:nvSpPr>
          <p:cNvPr id="240" name="CustomShape 2"/>
          <p:cNvSpPr/>
          <p:nvPr/>
        </p:nvSpPr>
        <p:spPr>
          <a:xfrm>
            <a:off x="457200" y="1600200"/>
            <a:ext cx="86860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Web application consist  of client , a web server and network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A local area network (LAN) and a wide area network (WAN)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HTTP request and HTTP response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A static web page and dynamic web page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JavaScript engine of a web browser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Hypertext Markup Language and Cascading style sheets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IDE  (Integrated Development Environment) and FTP (Files Transfer Protocol)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URL (Uniform Resource Locator)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Cross browser compatibility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57200" y="30492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Definitions</a:t>
            </a:r>
            <a:endParaRPr/>
          </a:p>
        </p:txBody>
      </p:sp>
      <p:sp>
        <p:nvSpPr>
          <p:cNvPr id="162" name="CustomShape 2"/>
          <p:cNvSpPr/>
          <p:nvPr/>
        </p:nvSpPr>
        <p:spPr>
          <a:xfrm>
            <a:off x="457200" y="1494000"/>
            <a:ext cx="84574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b="1" lang="en-US" sz="2400">
                <a:solidFill>
                  <a:srgbClr val="000000"/>
                </a:solidFill>
                <a:latin typeface="Arial"/>
              </a:rPr>
              <a:t>World Wide Web (Web)</a:t>
            </a:r>
            <a:endParaRPr/>
          </a:p>
          <a:p>
            <a:pPr lvl="1" algn="just">
              <a:lnSpc>
                <a:spcPct val="100000"/>
              </a:lnSpc>
              <a:buFont typeface="StarSymbol"/>
              <a:buChar char="-"/>
            </a:pPr>
            <a:r>
              <a:rPr lang="en-US" sz="22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WWW consist of all the public Web sites connected to the Internet worldwide, including the client devices that access Web content. </a:t>
            </a:r>
            <a:endParaRPr/>
          </a:p>
          <a:p>
            <a:pPr lvl="1" algn="just">
              <a:lnSpc>
                <a:spcPct val="100000"/>
              </a:lnSpc>
              <a:buFont typeface="StarSymbol"/>
              <a:buChar char="-"/>
            </a:pPr>
            <a:r>
              <a:rPr lang="en-US" sz="220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The WWW is just one of many applications of the Internet and computer networks. 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Arial"/>
              </a:rPr>
              <a:t>2. Web Application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-"/>
            </a:pPr>
            <a:r>
              <a:rPr lang="en-US" sz="2200">
                <a:solidFill>
                  <a:srgbClr val="000000"/>
                </a:solidFill>
                <a:latin typeface="Arial"/>
              </a:rPr>
              <a:t>  </a:t>
            </a:r>
            <a:r>
              <a:rPr b="1" lang="en-US" sz="2200">
                <a:solidFill>
                  <a:srgbClr val="000000"/>
                </a:solidFill>
                <a:latin typeface="Arial"/>
              </a:rPr>
              <a:t>Web Application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 includes Client and Server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-"/>
            </a:pPr>
            <a:r>
              <a:rPr lang="en-US" sz="2200">
                <a:solidFill>
                  <a:srgbClr val="000000"/>
                </a:solidFill>
                <a:latin typeface="Arial"/>
              </a:rPr>
              <a:t>  </a:t>
            </a:r>
            <a:r>
              <a:rPr b="1" lang="en-US" sz="2200">
                <a:solidFill>
                  <a:srgbClr val="000000"/>
                </a:solidFill>
                <a:latin typeface="Arial"/>
              </a:rPr>
              <a:t>Clients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 are the computer, tablets and mobiles devices that use the web applications.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-"/>
            </a:pPr>
            <a:r>
              <a:rPr lang="en-US" sz="2200">
                <a:solidFill>
                  <a:srgbClr val="000000"/>
                </a:solidFill>
                <a:latin typeface="Arial"/>
              </a:rPr>
              <a:t>  </a:t>
            </a:r>
            <a:r>
              <a:rPr b="1" lang="en-US" sz="2200">
                <a:solidFill>
                  <a:srgbClr val="000000"/>
                </a:solidFill>
                <a:latin typeface="Arial"/>
              </a:rPr>
              <a:t>Web server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 holds the files that make up a web applications.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Discussion</a:t>
            </a:r>
            <a:endParaRPr/>
          </a:p>
        </p:txBody>
      </p:sp>
      <p:sp>
        <p:nvSpPr>
          <p:cNvPr id="24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	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What is advantage of web application compare with desktop application?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30492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Definitions (cont)</a:t>
            </a: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457200" y="1494000"/>
            <a:ext cx="84574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Network 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LAN: Local Area Network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WAN: Wide Area Network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ISP: Internet Service Provider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IXP: Internet Exchange Points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400">
                <a:solidFill>
                  <a:srgbClr val="000000"/>
                </a:solidFill>
                <a:latin typeface="Arial"/>
              </a:rPr>
              <a:t>IP: Internet Protocol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64440" y="1523880"/>
            <a:ext cx="5301720" cy="334908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457200" y="30492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Components of Web application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752480"/>
            <a:ext cx="7085880" cy="424044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457200" y="30492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The architech of the Internet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30492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Web Page</a:t>
            </a:r>
            <a:endParaRPr/>
          </a:p>
        </p:txBody>
      </p:sp>
      <p:sp>
        <p:nvSpPr>
          <p:cNvPr id="170" name="CustomShape 2"/>
          <p:cNvSpPr/>
          <p:nvPr/>
        </p:nvSpPr>
        <p:spPr>
          <a:xfrm>
            <a:off x="457200" y="1494000"/>
            <a:ext cx="8457480" cy="452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800">
                <a:solidFill>
                  <a:srgbClr val="000000"/>
                </a:solidFill>
                <a:latin typeface="Arial"/>
              </a:rPr>
              <a:t>Web page is a page content display on web browser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2800">
                <a:solidFill>
                  <a:srgbClr val="000000"/>
                </a:solidFill>
                <a:latin typeface="Arial"/>
              </a:rPr>
              <a:t>Web page include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Static web page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Dynamic web page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981240" y="5486400"/>
            <a:ext cx="1968480" cy="364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</a:rPr>
              <a:t>A static web page</a:t>
            </a:r>
            <a:endParaRPr/>
          </a:p>
        </p:txBody>
      </p:sp>
      <p:pic>
        <p:nvPicPr>
          <p:cNvPr id="17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604880"/>
            <a:ext cx="6780960" cy="4257360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457200" y="30492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Arial"/>
              </a:rPr>
              <a:t>A web page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